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8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de-DE"/>
  <c:roundedCorners val="0"/>
  <c:style val="2"/>
  <c:chart>
    <c:title>
      <c:tx>
        <c:rich>
          <a:bodyPr rot="0"/>
          <a:lstStyle/>
          <a:p>
            <a:pPr>
              <a:defRPr lang="en-US" sz="1862" b="0" strike="noStrike" spc="-1">
                <a:solidFill>
                  <a:srgbClr val="595959"/>
                </a:solidFill>
                <a:latin typeface="Calibri"/>
              </a:defRPr>
            </a:pPr>
            <a:r>
              <a:rPr lang="en-US" sz="1862" b="0" strike="noStrike" spc="-1">
                <a:solidFill>
                  <a:srgbClr val="595959"/>
                </a:solidFill>
                <a:latin typeface="Calibri"/>
              </a:rPr>
              <a:t>Anzahl BEM-Berechtigte</a:t>
            </a:r>
          </a:p>
        </c:rich>
      </c:tx>
      <c:layout>
        <c:manualLayout>
          <c:xMode val="edge"/>
          <c:yMode val="edge"/>
          <c:x val="0.269344796916691"/>
          <c:y val="1.87345351714387E-2"/>
        </c:manualLayout>
      </c:layout>
      <c:overlay val="0"/>
      <c:spPr>
        <a:noFill/>
        <a:ln w="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Anzahl BEM-Fälle</c:v>
                </c:pt>
              </c:strCache>
            </c:strRef>
          </c:tx>
          <c:spPr>
            <a:ln w="28440" cap="rnd">
              <a:solidFill>
                <a:srgbClr val="4472C4"/>
              </a:solidFill>
              <a:round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60-4F1F-9CA6-96F23C58C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smooth val="0"/>
        <c:axId val="31456891"/>
        <c:axId val="40989829"/>
      </c:lineChart>
      <c:catAx>
        <c:axId val="31456891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</a:defRPr>
            </a:pPr>
            <a:endParaRPr lang="de-DE"/>
          </a:p>
        </c:txPr>
        <c:crossAx val="40989829"/>
        <c:crosses val="autoZero"/>
        <c:auto val="1"/>
        <c:lblAlgn val="ctr"/>
        <c:lblOffset val="100"/>
        <c:noMultiLvlLbl val="0"/>
      </c:catAx>
      <c:valAx>
        <c:axId val="40989829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</a:defRPr>
            </a:pPr>
            <a:endParaRPr lang="de-DE"/>
          </a:p>
        </c:txPr>
        <c:crossAx val="31456891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de-DE"/>
  <c:roundedCorners val="0"/>
  <c:style val="2"/>
  <c:chart>
    <c:title>
      <c:tx>
        <c:rich>
          <a:bodyPr rot="0"/>
          <a:lstStyle/>
          <a:p>
            <a:pPr>
              <a:defRPr lang="en-US" sz="1862" b="0" strike="noStrike" spc="-1">
                <a:solidFill>
                  <a:srgbClr val="595959"/>
                </a:solidFill>
                <a:latin typeface="Calibri"/>
              </a:defRPr>
            </a:pPr>
            <a:r>
              <a:rPr lang="en-US" sz="1862" b="0" strike="noStrike" spc="-1">
                <a:solidFill>
                  <a:srgbClr val="595959"/>
                </a:solidFill>
                <a:latin typeface="Calibri"/>
              </a:rPr>
              <a:t>Durchschnittliche jährliche AU-Tage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Durchschnittliche AU-Tage</c:v>
                </c:pt>
              </c:strCache>
            </c:strRef>
          </c:tx>
          <c:spPr>
            <a:ln w="28440" cap="rnd">
              <a:solidFill>
                <a:srgbClr val="ED7D31"/>
              </a:solidFill>
              <a:round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de-DE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9</c:v>
                </c:pt>
                <c:pt idx="1">
                  <c:v>10</c:v>
                </c:pt>
                <c:pt idx="2">
                  <c:v>11</c:v>
                </c:pt>
                <c:pt idx="3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68-4814-A73E-0AD5F879A3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0">
              <a:noFill/>
            </a:ln>
          </c:spPr>
        </c:hiLowLines>
        <c:smooth val="0"/>
        <c:axId val="55685134"/>
        <c:axId val="43192057"/>
      </c:lineChart>
      <c:catAx>
        <c:axId val="5568513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</a:defRPr>
            </a:pPr>
            <a:endParaRPr lang="de-DE"/>
          </a:p>
        </c:txPr>
        <c:crossAx val="43192057"/>
        <c:crosses val="autoZero"/>
        <c:auto val="1"/>
        <c:lblAlgn val="ctr"/>
        <c:lblOffset val="100"/>
        <c:noMultiLvlLbl val="0"/>
      </c:catAx>
      <c:valAx>
        <c:axId val="43192057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sz="1197" b="0" strike="noStrike" spc="-1">
                <a:solidFill>
                  <a:srgbClr val="595959"/>
                </a:solidFill>
                <a:latin typeface="Calibri"/>
              </a:defRPr>
            </a:pPr>
            <a:endParaRPr lang="de-DE"/>
          </a:p>
        </c:txPr>
        <c:crossAx val="55685134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  <c:showDLblsOverMax val="1"/>
  </c:chart>
  <c:spPr>
    <a:noFill/>
    <a:ln w="9360"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DB96618-3B5D-47AC-964F-B033B355762D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268ECF9-898B-4640-A4BE-585A5C2C278D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D35B0B2-EECA-4BCF-8493-AF909160F1C0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A2F7EF6-9C71-413C-B444-CBEF7C837538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BB95BCE-A7D4-45E8-A2B9-4933379351CA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4D6DE7F-3E30-4E71-8938-E54D633159D6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85D07AB-330D-4826-943D-DC21119D10CB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ABE7812-55AB-4138-9B2D-ECDFE675142F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7A16F1D-1B0E-43D0-AF45-6338280D04FA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45BD4E9-BFC9-4811-BA70-D16AF4165FDB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68F20FC-F16B-4B76-BE58-57689F5D1640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54962D1-41F9-4114-B162-F6B2DD22CFE0}" type="slidenum">
              <a:t>‹Nr.›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9A331DF-C88A-4A4D-A9DB-FBF64D4F0CFA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BE207D4-4206-40DF-A5C2-4C1777E90884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486333A-7D29-4464-B108-D719FF79861C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2912B23-E9F4-41A9-B9B8-BAE7B57A8C88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0FE927E-EF8C-48E5-90A2-2189E2DB178E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6FE14C5-D8CC-4C1A-8FD3-E2750C1D7ADD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ED6C9B6-1C57-459E-8AEC-2E94EC6E9359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53BFD06-AD61-4B7A-A399-AB2F5526DDE3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2B62EE6-BD33-4DBC-B4DC-48E8F3E6E13E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FE9E999-5420-478D-B566-0A88F6A16462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F59F319-3C13-439C-B8BC-95766CB2E5DB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C1621D8F-9C1A-4548-ADE8-A89F125A56E5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F44E8D4-81CF-4C58-AE87-33F0D9822DDE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4330625E-AC78-4BAB-8AF7-27D122132F80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FCF5D46-E71C-486A-AE90-9AD8E3065A84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DE598C87-5BCB-422B-AB04-8610EA1FC797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5953C7C0-A81C-4BEB-A206-0676E62278CD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2BD424BE-DC3D-4ECA-923F-AA81604C9170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F00A1E-768E-4484-8763-BFDA73C9E0F4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E6FCEC5-2DAE-4E4B-8455-EF5ECBF0865F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2095D49-6C64-4235-A3EE-535E34E45638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F189F2B-DAD3-4D8D-98EB-14CBD4DE815A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1F45FEF-6BDA-498C-A007-492D041C55B0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C99DE54-C775-4430-BC0C-0CFDF714DE55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6720B9-0A6F-4C0B-9F5E-E828DE4E0A00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C75AE74-5DFB-4B61-A048-EA71C71AED2D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D57FBD1-D1F4-4F8B-A9ED-0D4BBBDCEE96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418B167-3931-4A68-BC67-EA56A6326D8A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3B021BB-A55D-4908-9726-D0EBC6A8F99E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FF3E7F8-5D1C-4038-9583-302952E7DC9E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4DB08-1DAA-4169-893A-2DF5702E9B93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F8F266C-ABC9-485D-9BE6-3E665C5FE686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2F73425-1E9B-4F22-85C8-D09E5BE2376B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8CE999A-1F21-4CEB-884D-0F3720CE4068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0BCCE45-6429-49F4-9549-6DD44987751D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CBC1EF-1E59-4C3C-BD96-DCC148893A5F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6000" b="0" strike="noStrike" spc="-1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lang="de-DE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de-DE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</a:rPr>
              <a:t>&lt;Datum/Uhrzeit&gt;</a:t>
            </a:r>
            <a:endParaRPr lang="de-DE" sz="1200" b="0" strike="noStrike" spc="-1"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lang="de-DE" sz="1400" b="0" strike="noStrike" spc="-1">
                <a:latin typeface="Calibri"/>
              </a:defRPr>
            </a:lvl1pPr>
          </a:lstStyle>
          <a:p>
            <a:pPr algn="ctr"/>
            <a:r>
              <a:rPr lang="de-DE" sz="1400" b="0" strike="noStrike" spc="-1">
                <a:latin typeface="Calibri"/>
              </a:rPr>
              <a:t>&lt;Fußzeile&gt;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lang="de-DE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E2A81DCD-1791-4DCB-A57E-429689D4EF20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Siebte Gliederungsebene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0EA6D0A-01F7-396D-888D-FA822E39AA46}"/>
              </a:ext>
            </a:extLst>
          </p:cNvPr>
          <p:cNvSpPr txBox="1"/>
          <p:nvPr userDrawn="1"/>
        </p:nvSpPr>
        <p:spPr>
          <a:xfrm rot="1725906">
            <a:off x="3071450" y="2629227"/>
            <a:ext cx="56191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 dirty="0">
                <a:solidFill>
                  <a:schemeClr val="bg2">
                    <a:lumMod val="75000"/>
                  </a:schemeClr>
                </a:solidFill>
              </a:rPr>
              <a:t>Arbeitsentwurf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Mastertextformat bearbeiten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Zweite Ebene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Dritte Ebene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Ebene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de-DE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</a:rPr>
              <a:t>&lt;Datum/Uhrzeit&gt;</a:t>
            </a:r>
            <a:endParaRPr lang="de-DE" sz="1200" b="0" strike="noStrike" spc="-1"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lang="de-DE" sz="1400" b="0" strike="noStrike" spc="-1">
                <a:latin typeface="Calibri"/>
              </a:defRPr>
            </a:lvl1pPr>
          </a:lstStyle>
          <a:p>
            <a:pPr algn="ctr"/>
            <a:r>
              <a:rPr lang="de-DE" sz="1400" b="0" strike="noStrike" spc="-1">
                <a:latin typeface="Calibri"/>
              </a:rPr>
              <a:t>&lt;Fußzeile&gt;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lang="de-DE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C37D657F-E461-46DD-A90B-AA04CC9F889A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Calibri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4F33400-9EA7-7772-C65F-5F546A55EECC}"/>
              </a:ext>
            </a:extLst>
          </p:cNvPr>
          <p:cNvSpPr txBox="1"/>
          <p:nvPr userDrawn="1"/>
        </p:nvSpPr>
        <p:spPr>
          <a:xfrm rot="1725906">
            <a:off x="3071450" y="2629227"/>
            <a:ext cx="56191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 dirty="0">
                <a:solidFill>
                  <a:schemeClr val="bg2">
                    <a:lumMod val="75000"/>
                  </a:schemeClr>
                </a:solidFill>
              </a:rPr>
              <a:t>Arbeitsentwurf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de-DE" sz="6000" b="0" strike="noStrike" spc="-1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lang="de-DE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b="0" strike="noStrike" spc="-1">
                <a:solidFill>
                  <a:srgbClr val="8B8B8B"/>
                </a:solidFill>
                <a:latin typeface="Calibri"/>
              </a:rPr>
              <a:t>Mastertextformat bearbeiten</a:t>
            </a:r>
            <a:endParaRPr lang="de-DE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de-DE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</a:rPr>
              <a:t>&lt;Datum/Uhrzeit&gt;</a:t>
            </a:r>
            <a:endParaRPr lang="de-DE" sz="1200" b="0" strike="noStrike" spc="-1">
              <a:latin typeface="Calibri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lang="de-DE" sz="1400" b="0" strike="noStrike" spc="-1">
                <a:latin typeface="Calibri"/>
              </a:defRPr>
            </a:lvl1pPr>
          </a:lstStyle>
          <a:p>
            <a:pPr algn="ctr"/>
            <a:r>
              <a:rPr lang="de-DE" sz="1400" b="0" strike="noStrike" spc="-1">
                <a:latin typeface="Calibri"/>
              </a:rPr>
              <a:t>&lt;Fußzeile&gt;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lang="de-DE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D48B6AC3-7170-44F6-883A-53DEC5635D79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Calibri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A12AE9C-D286-E9AA-8FFD-2930B194EB1C}"/>
              </a:ext>
            </a:extLst>
          </p:cNvPr>
          <p:cNvSpPr txBox="1"/>
          <p:nvPr userDrawn="1"/>
        </p:nvSpPr>
        <p:spPr>
          <a:xfrm rot="1725906">
            <a:off x="3071450" y="2629227"/>
            <a:ext cx="56191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 dirty="0">
                <a:solidFill>
                  <a:schemeClr val="bg2">
                    <a:lumMod val="75000"/>
                  </a:schemeClr>
                </a:solidFill>
              </a:rPr>
              <a:t>Arbeitsentwurf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Mastertextformat bearbeiten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Zweite Ebene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Dritte Ebene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Ebene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Mastertextformat bearbeiten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Zweite Ebene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Dritte Ebene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Vierte Ebene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de-DE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1200" b="0" strike="noStrike" spc="-1">
                <a:solidFill>
                  <a:srgbClr val="8B8B8B"/>
                </a:solidFill>
                <a:latin typeface="Calibri"/>
              </a:rPr>
              <a:t>&lt;Datum/Uhrzeit&gt;</a:t>
            </a:r>
            <a:endParaRPr lang="de-DE" sz="1200" b="0" strike="noStrike" spc="-1">
              <a:latin typeface="Calibri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lang="de-DE" sz="1400" b="0" strike="noStrike" spc="-1">
                <a:latin typeface="Calibri"/>
              </a:defRPr>
            </a:lvl1pPr>
          </a:lstStyle>
          <a:p>
            <a:pPr algn="ctr"/>
            <a:r>
              <a:rPr lang="de-DE" sz="1400" b="0" strike="noStrike" spc="-1">
                <a:latin typeface="Calibri"/>
              </a:rPr>
              <a:t>&lt;Fußzeile&gt;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lang="de-DE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53F4CC6D-706A-43DB-B915-48B3AC935C87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Calibri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5329900-D55F-52AA-61D5-1E384E26ADAE}"/>
              </a:ext>
            </a:extLst>
          </p:cNvPr>
          <p:cNvSpPr txBox="1"/>
          <p:nvPr userDrawn="1"/>
        </p:nvSpPr>
        <p:spPr>
          <a:xfrm rot="1725906">
            <a:off x="3071450" y="2629227"/>
            <a:ext cx="56191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 dirty="0">
                <a:solidFill>
                  <a:schemeClr val="bg2">
                    <a:lumMod val="75000"/>
                  </a:schemeClr>
                </a:solidFill>
              </a:rPr>
              <a:t>Arbeitsentwurf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el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93000" lnSpcReduction="10000"/>
          </a:bodyPr>
          <a:lstStyle/>
          <a:p>
            <a:pPr algn="ctr">
              <a:lnSpc>
                <a:spcPct val="90000"/>
              </a:lnSpc>
            </a:pPr>
            <a:r>
              <a:rPr lang="de-DE" sz="6000" b="0" strike="noStrike" spc="-1">
                <a:solidFill>
                  <a:srgbClr val="000000"/>
                </a:solidFill>
                <a:latin typeface="Calibri Light"/>
              </a:rPr>
              <a:t>Betriebliches Eingliederungsmanagement (BEM)</a:t>
            </a:r>
            <a:endParaRPr lang="de-DE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Untertitel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Datum und Veranstaltung</a:t>
            </a:r>
            <a:endParaRPr lang="de-DE" sz="2400" b="0" strike="noStrike" spc="-1">
              <a:latin typeface="Calibri"/>
            </a:endParaRPr>
          </a:p>
        </p:txBody>
      </p:sp>
      <p:sp>
        <p:nvSpPr>
          <p:cNvPr id="167" name="Ellipse 3"/>
          <p:cNvSpPr/>
          <p:nvPr/>
        </p:nvSpPr>
        <p:spPr>
          <a:xfrm>
            <a:off x="893520" y="788400"/>
            <a:ext cx="1870560" cy="1218960"/>
          </a:xfrm>
          <a:prstGeom prst="ellipse">
            <a:avLst/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FFFFFF"/>
                </a:solidFill>
                <a:latin typeface="Calibri"/>
              </a:rPr>
              <a:t>Logo Firma</a:t>
            </a:r>
            <a:endParaRPr lang="de-DE" sz="1800" b="0" strike="noStrike" spc="-1"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el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 Light"/>
              </a:rPr>
              <a:t>Das BEM-Team/ die BEM-Verantwortlichen stellen sich vor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Textfeld 9"/>
          <p:cNvSpPr/>
          <p:nvPr/>
        </p:nvSpPr>
        <p:spPr>
          <a:xfrm>
            <a:off x="1523880" y="3782160"/>
            <a:ext cx="3645720" cy="913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Name:</a:t>
            </a:r>
            <a:endParaRPr lang="de-DE" sz="1800" b="0" strike="noStrike" spc="-1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E-Mail-Adresse:</a:t>
            </a:r>
            <a:endParaRPr lang="de-DE" sz="1800" b="0" strike="noStrike" spc="-1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Telefonnummer:</a:t>
            </a:r>
            <a:endParaRPr lang="de-DE" sz="1800" b="0" strike="noStrike" spc="-1">
              <a:latin typeface="Calibri"/>
            </a:endParaRPr>
          </a:p>
        </p:txBody>
      </p:sp>
      <p:sp>
        <p:nvSpPr>
          <p:cNvPr id="189" name="Textfeld 10"/>
          <p:cNvSpPr/>
          <p:nvPr/>
        </p:nvSpPr>
        <p:spPr>
          <a:xfrm>
            <a:off x="6095880" y="3782160"/>
            <a:ext cx="3645720" cy="913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Name:</a:t>
            </a:r>
            <a:endParaRPr lang="de-DE" sz="1800" b="0" strike="noStrike" spc="-1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E-Mail-Adresse:</a:t>
            </a:r>
            <a:endParaRPr lang="de-DE" sz="1800" b="0" strike="noStrike" spc="-1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Telefonnummer:</a:t>
            </a:r>
            <a:endParaRPr lang="de-DE" sz="1800" b="0" strike="noStrike" spc="-1">
              <a:latin typeface="Calibri"/>
            </a:endParaRPr>
          </a:p>
        </p:txBody>
      </p:sp>
      <p:pic>
        <p:nvPicPr>
          <p:cNvPr id="190" name="Inhaltsplatzhalter 16" descr="Männliches Profil Silhouette"/>
          <p:cNvPicPr/>
          <p:nvPr/>
        </p:nvPicPr>
        <p:blipFill>
          <a:blip r:embed="rId2"/>
          <a:stretch/>
        </p:blipFill>
        <p:spPr>
          <a:xfrm>
            <a:off x="1292400" y="1690560"/>
            <a:ext cx="1910520" cy="1910520"/>
          </a:xfrm>
          <a:prstGeom prst="rect">
            <a:avLst/>
          </a:prstGeom>
          <a:ln w="0">
            <a:noFill/>
          </a:ln>
        </p:spPr>
      </p:pic>
      <p:pic>
        <p:nvPicPr>
          <p:cNvPr id="191" name="Inhaltsplatzhalter 18" descr="Weibliches Profil Silhouette"/>
          <p:cNvPicPr/>
          <p:nvPr/>
        </p:nvPicPr>
        <p:blipFill>
          <a:blip r:embed="rId3"/>
          <a:stretch/>
        </p:blipFill>
        <p:spPr>
          <a:xfrm>
            <a:off x="5844240" y="1690560"/>
            <a:ext cx="1910520" cy="19105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itel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 Light"/>
              </a:rPr>
              <a:t>Unser BEM-Verfahren</a:t>
            </a:r>
            <a:br/>
            <a:r>
              <a:rPr lang="de-DE" sz="3200" b="0" strike="noStrike" spc="-1">
                <a:solidFill>
                  <a:srgbClr val="000000"/>
                </a:solidFill>
                <a:latin typeface="Calibri Light"/>
              </a:rPr>
              <a:t>Schritt für Schritt eingliedern</a:t>
            </a:r>
            <a:r>
              <a:rPr lang="de-DE" sz="4400" b="0" strike="noStrike" spc="-1">
                <a:solidFill>
                  <a:srgbClr val="000000"/>
                </a:solidFill>
                <a:latin typeface="Calibri Light"/>
              </a:rPr>
              <a:t> 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Inhaltsplatzhalter 4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Rechteck: abgerundete Ecken 7"/>
          <p:cNvSpPr/>
          <p:nvPr/>
        </p:nvSpPr>
        <p:spPr>
          <a:xfrm>
            <a:off x="1959840" y="1867680"/>
            <a:ext cx="1982880" cy="3560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020" b="0" strike="noStrike" spc="-1">
                <a:solidFill>
                  <a:srgbClr val="44546A"/>
                </a:solidFill>
                <a:latin typeface="Calibri"/>
              </a:rPr>
              <a:t>1. Arbeitsunfähigkeit &gt; 6 Wochen</a:t>
            </a:r>
            <a:endParaRPr lang="de-DE" sz="1020" b="0" strike="noStrike" spc="-1">
              <a:latin typeface="Calibri"/>
            </a:endParaRPr>
          </a:p>
        </p:txBody>
      </p:sp>
      <p:sp>
        <p:nvSpPr>
          <p:cNvPr id="195" name="Rechteck: abgerundete Ecken 8"/>
          <p:cNvSpPr/>
          <p:nvPr/>
        </p:nvSpPr>
        <p:spPr>
          <a:xfrm>
            <a:off x="1959840" y="2531520"/>
            <a:ext cx="1982880" cy="3560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020" b="0" strike="noStrike" spc="-1">
                <a:solidFill>
                  <a:srgbClr val="FFFFFF"/>
                </a:solidFill>
                <a:latin typeface="Calibri"/>
              </a:rPr>
              <a:t>2. Erstkontakt</a:t>
            </a:r>
            <a:endParaRPr lang="de-DE" sz="1020" b="0" strike="noStrike" spc="-1">
              <a:latin typeface="Calibri"/>
            </a:endParaRPr>
          </a:p>
        </p:txBody>
      </p:sp>
      <p:sp>
        <p:nvSpPr>
          <p:cNvPr id="196" name="Rechteck: abgerundete Ecken 9"/>
          <p:cNvSpPr/>
          <p:nvPr/>
        </p:nvSpPr>
        <p:spPr>
          <a:xfrm>
            <a:off x="1959840" y="3195000"/>
            <a:ext cx="1982880" cy="3560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020" b="0" strike="noStrike" spc="-1">
                <a:solidFill>
                  <a:srgbClr val="FFFFFF"/>
                </a:solidFill>
                <a:latin typeface="Calibri"/>
              </a:rPr>
              <a:t>3. Informationsgespräch</a:t>
            </a:r>
            <a:endParaRPr lang="de-DE" sz="1020" b="0" strike="noStrike" spc="-1">
              <a:latin typeface="Calibri"/>
            </a:endParaRPr>
          </a:p>
        </p:txBody>
      </p:sp>
      <p:sp>
        <p:nvSpPr>
          <p:cNvPr id="197" name="Rechteck: abgerundete Ecken 10"/>
          <p:cNvSpPr/>
          <p:nvPr/>
        </p:nvSpPr>
        <p:spPr>
          <a:xfrm>
            <a:off x="1959840" y="3858480"/>
            <a:ext cx="1982880" cy="3560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020" b="0" strike="noStrike" spc="-1">
                <a:solidFill>
                  <a:srgbClr val="FFFFFF"/>
                </a:solidFill>
                <a:latin typeface="Calibri"/>
              </a:rPr>
              <a:t>4. Analysegespräch</a:t>
            </a:r>
            <a:endParaRPr lang="de-DE" sz="1020" b="0" strike="noStrike" spc="-1">
              <a:latin typeface="Calibri"/>
            </a:endParaRPr>
          </a:p>
        </p:txBody>
      </p:sp>
      <p:sp>
        <p:nvSpPr>
          <p:cNvPr id="198" name="Rechteck: abgerundete Ecken 11"/>
          <p:cNvSpPr/>
          <p:nvPr/>
        </p:nvSpPr>
        <p:spPr>
          <a:xfrm>
            <a:off x="1959840" y="4521960"/>
            <a:ext cx="1982880" cy="3560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020" b="0" strike="noStrike" spc="-1">
                <a:solidFill>
                  <a:srgbClr val="FFFFFF"/>
                </a:solidFill>
                <a:latin typeface="Calibri"/>
              </a:rPr>
              <a:t>5. Maßnahmenableitung</a:t>
            </a:r>
            <a:endParaRPr lang="de-DE" sz="1020" b="0" strike="noStrike" spc="-1">
              <a:latin typeface="Calibri"/>
            </a:endParaRPr>
          </a:p>
        </p:txBody>
      </p:sp>
      <p:sp>
        <p:nvSpPr>
          <p:cNvPr id="199" name="Rechteck: abgerundete Ecken 12"/>
          <p:cNvSpPr/>
          <p:nvPr/>
        </p:nvSpPr>
        <p:spPr>
          <a:xfrm>
            <a:off x="1959840" y="5185440"/>
            <a:ext cx="1982880" cy="3560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020" b="0" strike="noStrike" spc="-1">
                <a:solidFill>
                  <a:srgbClr val="FFFFFF"/>
                </a:solidFill>
                <a:latin typeface="Calibri"/>
              </a:rPr>
              <a:t>6. Maßnahmenumsetzung und Wirksamkeitskontrolle</a:t>
            </a:r>
            <a:endParaRPr lang="de-DE" sz="1020" b="0" strike="noStrike" spc="-1">
              <a:latin typeface="Calibri"/>
            </a:endParaRPr>
          </a:p>
        </p:txBody>
      </p:sp>
      <p:sp>
        <p:nvSpPr>
          <p:cNvPr id="200" name="Rechteck: abgerundete Ecken 13"/>
          <p:cNvSpPr/>
          <p:nvPr/>
        </p:nvSpPr>
        <p:spPr>
          <a:xfrm>
            <a:off x="1959840" y="5848920"/>
            <a:ext cx="1982880" cy="35604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de-DE" sz="1020" b="0" strike="noStrike" spc="-1">
                <a:solidFill>
                  <a:srgbClr val="FFFFFF"/>
                </a:solidFill>
                <a:latin typeface="Calibri"/>
              </a:rPr>
              <a:t>7. Abschlussgespräch</a:t>
            </a:r>
            <a:endParaRPr lang="de-DE" sz="1020" b="0" strike="noStrike" spc="-1">
              <a:latin typeface="Calibri"/>
            </a:endParaRPr>
          </a:p>
        </p:txBody>
      </p:sp>
      <p:sp>
        <p:nvSpPr>
          <p:cNvPr id="201" name="Gerade Verbindung mit Pfeil 14"/>
          <p:cNvSpPr/>
          <p:nvPr/>
        </p:nvSpPr>
        <p:spPr>
          <a:xfrm>
            <a:off x="2951280" y="2224080"/>
            <a:ext cx="360" cy="30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00"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Gerade Verbindung mit Pfeil 16"/>
          <p:cNvSpPr/>
          <p:nvPr/>
        </p:nvSpPr>
        <p:spPr>
          <a:xfrm>
            <a:off x="2951280" y="2887560"/>
            <a:ext cx="360" cy="30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00"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Gerade Verbindung mit Pfeil 17"/>
          <p:cNvSpPr/>
          <p:nvPr/>
        </p:nvSpPr>
        <p:spPr>
          <a:xfrm>
            <a:off x="2951280" y="3551040"/>
            <a:ext cx="360" cy="30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00"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Gerade Verbindung mit Pfeil 19"/>
          <p:cNvSpPr/>
          <p:nvPr/>
        </p:nvSpPr>
        <p:spPr>
          <a:xfrm>
            <a:off x="2951280" y="4214880"/>
            <a:ext cx="360" cy="30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00"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Gerade Verbindung mit Pfeil 20"/>
          <p:cNvSpPr/>
          <p:nvPr/>
        </p:nvSpPr>
        <p:spPr>
          <a:xfrm>
            <a:off x="2951280" y="4878360"/>
            <a:ext cx="360" cy="30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00"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Gerade Verbindung mit Pfeil 21"/>
          <p:cNvSpPr/>
          <p:nvPr/>
        </p:nvSpPr>
        <p:spPr>
          <a:xfrm>
            <a:off x="2951280" y="5541840"/>
            <a:ext cx="360" cy="30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00"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itel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 Light"/>
              </a:rPr>
              <a:t>Daten und Fakten zum BEM</a:t>
            </a:r>
            <a:br/>
            <a:r>
              <a:rPr lang="de-DE" sz="3200" b="0" strike="noStrike" spc="-1">
                <a:solidFill>
                  <a:srgbClr val="000000"/>
                </a:solidFill>
                <a:latin typeface="Calibri Light"/>
              </a:rPr>
              <a:t>Wie ist die Lage in unserem Unternehmen</a:t>
            </a:r>
            <a:r>
              <a:rPr lang="de-DE" sz="4400" b="0" strike="noStrike" spc="-1">
                <a:solidFill>
                  <a:srgbClr val="000000"/>
                </a:solidFill>
                <a:latin typeface="Calibri Light"/>
              </a:rPr>
              <a:t>? 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08" name="Inhaltsplatzhalter 15"/>
          <p:cNvGraphicFramePr/>
          <p:nvPr/>
        </p:nvGraphicFramePr>
        <p:xfrm>
          <a:off x="838080" y="1825560"/>
          <a:ext cx="4856760" cy="407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9" name="Diagramm 18"/>
          <p:cNvGraphicFramePr/>
          <p:nvPr/>
        </p:nvGraphicFramePr>
        <p:xfrm>
          <a:off x="6095880" y="1825560"/>
          <a:ext cx="5257440" cy="407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el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 Light"/>
              </a:rPr>
              <a:t>Herzlichen Dank!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Inhaltsplatzhalter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Gibt es…</a:t>
            </a: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…Fragen?</a:t>
            </a: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…Anmerkungen?</a:t>
            </a: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…Erfahrungen, die Sie teilen möchten?</a:t>
            </a: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…Diskussionsbedarf?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feld 21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el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 Light"/>
              </a:rPr>
              <a:t>Agenda</a:t>
            </a:r>
            <a:endParaRPr lang="de-DE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Inhaltsplatzhalter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Grundlegendes zum Betrieblichen Eingliederungsmanagement (BEM)?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BEM in unserem Unternehmen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Das BEM-Team / die BEM Verantwortlichen stellen sich vor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Unser BEM-Verfahren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Daten und Fakten zum BEM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itel 1"/>
          <p:cNvSpPr txBox="1"/>
          <p:nvPr/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91000"/>
          </a:bodyPr>
          <a:lstStyle/>
          <a:p>
            <a:pPr>
              <a:lnSpc>
                <a:spcPct val="90000"/>
              </a:lnSpc>
            </a:pPr>
            <a:r>
              <a:rPr lang="de-DE" sz="6000" b="0" strike="noStrike" spc="-1">
                <a:solidFill>
                  <a:srgbClr val="000000"/>
                </a:solidFill>
                <a:latin typeface="Calibri Light"/>
              </a:rPr>
              <a:t>Grundlegendes zum Betrieblichen Eingliederungsmanagement (BEM)</a:t>
            </a:r>
            <a:br/>
            <a:endParaRPr lang="de-DE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Textplatzhalter 2"/>
          <p:cNvSpPr txBox="1"/>
          <p:nvPr/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el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 Light"/>
              </a:rPr>
              <a:t>Betriebliches Eingliederungsmanagement</a:t>
            </a:r>
            <a:br/>
            <a:r>
              <a:rPr lang="de-DE" sz="3200" b="0" strike="noStrike" spc="-1">
                <a:solidFill>
                  <a:srgbClr val="000000"/>
                </a:solidFill>
                <a:latin typeface="Calibri Light"/>
              </a:rPr>
              <a:t>§ 167 (2) SGB IX</a:t>
            </a: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Inhaltsplatzhalter 2"/>
          <p:cNvSpPr txBox="1"/>
          <p:nvPr/>
        </p:nvSpPr>
        <p:spPr>
          <a:xfrm>
            <a:off x="838080" y="1825560"/>
            <a:ext cx="682560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Es geht um…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alle Beschäftigten, die innerhalb der letzten 12 Monate mehr als sechs Wochen ununterbrochen oder wiederholt arbeitsunfähig waren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1074600" algn="r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z.B. 5-Tage-Woche &gt; 30 Arbeitstage </a:t>
            </a:r>
            <a:br/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		  3-Tage-Woche &gt; 18 Arbeitstage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1074600" algn="r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„präventives“ BEM auch vorher möglich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1074600" algn="r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Was ist das Ziel?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1074600" algn="r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Arbeitsfähigkeit wiederherstellen, erhalten und fördern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1074600" algn="r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Erhaltung des Arbeitsplatzes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el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 Light"/>
              </a:rPr>
              <a:t>Betriebliches Eingliederungsmanagement</a:t>
            </a:r>
            <a:br/>
            <a:r>
              <a:rPr lang="de-DE" sz="3200" b="0" strike="noStrike" spc="-1">
                <a:solidFill>
                  <a:srgbClr val="000000"/>
                </a:solidFill>
                <a:latin typeface="Calibri Light"/>
              </a:rPr>
              <a:t>§ 167 (2) SGB IX</a:t>
            </a: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Inhaltsplatzhalter 2"/>
          <p:cNvSpPr txBox="1"/>
          <p:nvPr/>
        </p:nvSpPr>
        <p:spPr>
          <a:xfrm>
            <a:off x="838080" y="1825560"/>
            <a:ext cx="682560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Wer ist im BEM-Prozess involviert?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BEM-Berechtigte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Arbeitgeber setzt mit Betriebs- bzw. Personalrat um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bei Menschen mit Schwerbehinderung Schwerbehindertenvertretung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Betriebsärztin/ -arzt soweit erforderlich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Vertrauensperson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Rehabilitationsträger oder Integrationsamt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(Weitere Beteiligte: Führungskräfte, Fachkräfte für Arbeitssicherheit, Jugendvertretung, Externe etc.)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itel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 Light"/>
              </a:rPr>
              <a:t>Betriebliches Eingliederungsmanagement</a:t>
            </a:r>
            <a:br/>
            <a:r>
              <a:rPr lang="de-DE" sz="3200" b="0" strike="noStrike" spc="-1">
                <a:solidFill>
                  <a:srgbClr val="000000"/>
                </a:solidFill>
                <a:latin typeface="Calibri Light"/>
              </a:rPr>
              <a:t>Umsetzung</a:t>
            </a: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Inhaltsplatzhalter 2"/>
          <p:cNvSpPr txBox="1"/>
          <p:nvPr/>
        </p:nvSpPr>
        <p:spPr>
          <a:xfrm>
            <a:off x="838080" y="1825560"/>
            <a:ext cx="682560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Wie ist das BEM umzusetzen?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Das BEM ist für die BEM-Berechtigten freiwillig.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Datenschutz und Vertraulichkeit hat oberste Priorität.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Das BEM ist ein ergebnisoffener Suchprozess.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Alle Beteiligten geben Lösungsvorschläge, die auf Augenhöher besprochen werden müssen.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Es werden interne und externe Expert*innen sowie auch Institutionen wie Rehabilitationsträger und das Integrationsamt/Inklusionsamt hinzugezogen.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Für das BEM ist eine fundierte Analyse der Ausgangssituation sowie eine darauf aufbauende Maßnahmenableitung notwendig.</a:t>
            </a: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 </a:t>
            </a:r>
            <a:br/>
            <a:r>
              <a:rPr lang="de-DE" sz="1200" b="0" strike="noStrike" spc="-1">
                <a:solidFill>
                  <a:srgbClr val="000000"/>
                </a:solidFill>
                <a:latin typeface="Calibri"/>
              </a:rPr>
              <a:t>(vgl. BAG 2 AZR 400/08, 2 AZR 198/09; </a:t>
            </a:r>
            <a:r>
              <a:rPr lang="de-DE" sz="1200" b="0" strike="noStrike" spc="-1">
                <a:solidFill>
                  <a:srgbClr val="000000"/>
                </a:solidFill>
                <a:latin typeface="Arial"/>
                <a:ea typeface="Calibri"/>
              </a:rPr>
              <a:t>BVerwG 05.06.2014 – 2 C 22/13</a:t>
            </a:r>
            <a:r>
              <a:rPr lang="de-DE" sz="1200" b="0" strike="noStrike" spc="-1">
                <a:solidFill>
                  <a:srgbClr val="000000"/>
                </a:solidFill>
                <a:latin typeface="Calibri"/>
                <a:ea typeface="Calibri"/>
              </a:rPr>
              <a:t>)</a:t>
            </a:r>
            <a:endParaRPr lang="de-DE" sz="1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itel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 Light"/>
              </a:rPr>
              <a:t>Betriebliches Eingliederungsmanagement</a:t>
            </a:r>
            <a:br/>
            <a:r>
              <a:rPr lang="de-DE" sz="3200" b="0" strike="noStrike" spc="-1">
                <a:solidFill>
                  <a:srgbClr val="000000"/>
                </a:solidFill>
                <a:latin typeface="Calibri Light"/>
              </a:rPr>
              <a:t>mögliche Maßnahmen</a:t>
            </a: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Inhaltsplatzhalter 2"/>
          <p:cNvSpPr txBox="1"/>
          <p:nvPr/>
        </p:nvSpPr>
        <p:spPr>
          <a:xfrm>
            <a:off x="838080" y="1825560"/>
            <a:ext cx="682560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Welche Maßnahmen kommen beispielhaft in Frage?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stufenweise Wiedereingliederung,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technische Umrüstung des Arbeitsplatzes,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Veränderungen der Arbeitsorganisation,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Veränderungen der Arbeitsumgebung,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Veränderungen der Arbeitszeitgestaltung,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Veränderung der Arbeitsinhalte,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Qualifizierungsmaßnahmen (fähigkeitsgerechte Qualifizierung/Personalentwicklung),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Maßnahmen einer alterns- und behindertengerechten Arbeitsplatzgestaltung,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Rehabilitationsmaßnahmen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Etc.</a:t>
            </a: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el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9500" lnSpcReduction="10000"/>
          </a:bodyPr>
          <a:lstStyle/>
          <a:p>
            <a:pPr>
              <a:lnSpc>
                <a:spcPct val="9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 Light"/>
              </a:rPr>
              <a:t>Ziel des BEM </a:t>
            </a:r>
            <a:br/>
            <a:r>
              <a:rPr lang="de-DE" sz="3200" b="0" strike="noStrike" spc="-1">
                <a:solidFill>
                  <a:srgbClr val="000000"/>
                </a:solidFill>
                <a:latin typeface="Calibri Light"/>
              </a:rPr>
              <a:t>Arbeitsfähigkeit: Die Balance zwischen Arbeitsanforderungen und der individuellen Leistungsfähigkeit</a:t>
            </a: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81" name="Picture 2"/>
          <p:cNvPicPr/>
          <p:nvPr/>
        </p:nvPicPr>
        <p:blipFill>
          <a:blip r:embed="rId2"/>
          <a:stretch/>
        </p:blipFill>
        <p:spPr>
          <a:xfrm>
            <a:off x="3898800" y="1825560"/>
            <a:ext cx="4393800" cy="4350960"/>
          </a:xfrm>
          <a:prstGeom prst="rect">
            <a:avLst/>
          </a:prstGeom>
          <a:ln w="0">
            <a:noFill/>
          </a:ln>
        </p:spPr>
      </p:pic>
      <p:sp>
        <p:nvSpPr>
          <p:cNvPr id="182" name="Textfeld 5"/>
          <p:cNvSpPr/>
          <p:nvPr/>
        </p:nvSpPr>
        <p:spPr>
          <a:xfrm>
            <a:off x="2950920" y="6369480"/>
            <a:ext cx="609372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Quelle: Giesert et al. 2013</a:t>
            </a:r>
            <a:endParaRPr lang="de-DE" sz="1800" b="0" strike="noStrike" spc="-1">
              <a:latin typeface="Calibri"/>
            </a:endParaRPr>
          </a:p>
        </p:txBody>
      </p:sp>
      <p:sp>
        <p:nvSpPr>
          <p:cNvPr id="183" name="Sprechblase: rechteckig mit abgerundeten Ecken 6"/>
          <p:cNvSpPr/>
          <p:nvPr/>
        </p:nvSpPr>
        <p:spPr>
          <a:xfrm>
            <a:off x="1356840" y="3863520"/>
            <a:ext cx="2067840" cy="1395360"/>
          </a:xfrm>
          <a:prstGeom prst="wedgeRoundRectCallout">
            <a:avLst>
              <a:gd name="adj1" fmla="val 76848"/>
              <a:gd name="adj2" fmla="val 16797"/>
              <a:gd name="adj3" fmla="val 16667"/>
            </a:avLst>
          </a:prstGeom>
          <a:solidFill>
            <a:srgbClr val="EAEAEA"/>
          </a:solidFill>
          <a:ln w="9525">
            <a:solidFill>
              <a:srgbClr val="EAEAE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4240" tIns="42120" rIns="84240" bIns="42120" numCol="1" spc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Arbeitsanfor-derungen ändern sich stetig!</a:t>
            </a:r>
            <a:endParaRPr lang="de-DE" sz="1800" b="0" strike="noStrike" spc="-1">
              <a:latin typeface="Calibri"/>
            </a:endParaRPr>
          </a:p>
        </p:txBody>
      </p:sp>
      <p:sp>
        <p:nvSpPr>
          <p:cNvPr id="184" name="Sprechblase: rechteckig mit abgerundeten Ecken 7"/>
          <p:cNvSpPr/>
          <p:nvPr/>
        </p:nvSpPr>
        <p:spPr>
          <a:xfrm>
            <a:off x="8767080" y="3863520"/>
            <a:ext cx="1872000" cy="1395360"/>
          </a:xfrm>
          <a:prstGeom prst="wedgeRoundRectCallout">
            <a:avLst>
              <a:gd name="adj1" fmla="val -73650"/>
              <a:gd name="adj2" fmla="val 14688"/>
              <a:gd name="adj3" fmla="val 16667"/>
            </a:avLst>
          </a:prstGeom>
          <a:solidFill>
            <a:srgbClr val="EAEAEA"/>
          </a:solidFill>
          <a:ln w="9525">
            <a:solidFill>
              <a:srgbClr val="EAEAE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4240" tIns="42120" rIns="84240" bIns="42120" numCol="1" spc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Menschen tun das auch!</a:t>
            </a:r>
            <a:endParaRPr lang="de-DE" sz="1800" b="0" strike="noStrike" spc="-1">
              <a:latin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itel 1"/>
          <p:cNvSpPr txBox="1"/>
          <p:nvPr/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de-DE" sz="6000" b="0" strike="noStrike" spc="-1">
                <a:solidFill>
                  <a:srgbClr val="000000"/>
                </a:solidFill>
                <a:latin typeface="Calibri Light"/>
              </a:rPr>
              <a:t>BEM in unserem Unternehmen</a:t>
            </a:r>
            <a:endParaRPr lang="de-DE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Textplatzhalter 2"/>
          <p:cNvSpPr txBox="1"/>
          <p:nvPr/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454</Words>
  <Application>Microsoft Office PowerPoint</Application>
  <PresentationFormat>Breitbild</PresentationFormat>
  <Paragraphs>77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Wingdings</vt:lpstr>
      <vt:lpstr>Office Theme</vt:lpstr>
      <vt:lpstr>Office Theme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Betriebliches Eingliederungsmanagement (BEM)</dc:title>
  <dc:subject/>
  <dc:creator>Jannis Schläger</dc:creator>
  <dc:description/>
  <cp:lastModifiedBy>Jannis Schläger</cp:lastModifiedBy>
  <cp:revision>7</cp:revision>
  <dcterms:created xsi:type="dcterms:W3CDTF">2022-02-22T13:08:39Z</dcterms:created>
  <dcterms:modified xsi:type="dcterms:W3CDTF">2022-09-28T15:24:02Z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Breitbild</vt:lpwstr>
  </property>
  <property fmtid="{D5CDD505-2E9C-101B-9397-08002B2CF9AE}" pid="3" name="Slides">
    <vt:i4>13</vt:i4>
  </property>
</Properties>
</file>